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33839150" cy="43199050"/>
  <p:notesSz cx="6858000" cy="9144000"/>
  <p:embeddedFontLst>
    <p:embeddedFont>
      <p:font typeface="庞门正道标题体" panose="02010600030101010101" charset="-122"/>
      <p:regular r:id="rId3"/>
    </p:embeddedFont>
    <p:embeddedFont>
      <p:font typeface="思源黑体 CN Regular" panose="02010600030101010101" charset="-122"/>
      <p:regular r:id="rId4"/>
    </p:embeddedFont>
  </p:embeddedFontLst>
  <p:custDataLst>
    <p:tags r:id="rId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606" userDrawn="1">
          <p15:clr>
            <a:srgbClr val="A4A3A4"/>
          </p15:clr>
        </p15:guide>
        <p15:guide id="2" pos="1065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1585"/>
    <a:srgbClr val="124C9E"/>
    <a:srgbClr val="F07C17"/>
    <a:srgbClr val="EE7E18"/>
    <a:srgbClr val="DC845D"/>
    <a:srgbClr val="CD5019"/>
    <a:srgbClr val="D9D9D9"/>
    <a:srgbClr val="FFFFFF"/>
    <a:srgbClr val="DCDCDC"/>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7" d="100"/>
          <a:sy n="17" d="100"/>
        </p:scale>
        <p:origin x="2576" y="84"/>
      </p:cViewPr>
      <p:guideLst>
        <p:guide orient="horz" pos="13606"/>
        <p:guide pos="10657"/>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font" Target="fonts/font1.fntdata"/><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tags" Target="tags/tag1.xml"/><Relationship Id="rId4" Type="http://schemas.openxmlformats.org/officeDocument/2006/relationships/font" Target="fonts/font2.fntdata"/><Relationship Id="rId9" Type="http://schemas.openxmlformats.org/officeDocument/2006/relationships/tableStyles" Target="tableStyles.xml"/></Relationships>
</file>

<file path=ppt/media/image1.jpeg>
</file>

<file path=ppt/media/image2.png>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3327419" y="5760042"/>
            <a:ext cx="27198899" cy="16191612"/>
          </a:xfrm>
        </p:spPr>
        <p:txBody>
          <a:bodyPr lIns="90000" tIns="46800" rIns="90000" bIns="46800" anchor="b" anchorCtr="0">
            <a:normAutofit/>
          </a:bodyPr>
          <a:lstStyle>
            <a:lvl1pPr algn="ctr">
              <a:defRPr sz="22205"/>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3327419" y="22427877"/>
            <a:ext cx="27198899" cy="9275027"/>
          </a:xfrm>
        </p:spPr>
        <p:txBody>
          <a:bodyPr lIns="90000" tIns="46800" rIns="90000" bIns="46800">
            <a:normAutofit/>
          </a:bodyPr>
          <a:lstStyle>
            <a:lvl1pPr marL="0" indent="0" algn="ctr">
              <a:lnSpc>
                <a:spcPct val="110000"/>
              </a:lnSpc>
              <a:buNone/>
              <a:defRPr sz="8885" spc="200">
                <a:uFillTx/>
              </a:defRPr>
            </a:lvl1pPr>
            <a:lvl2pPr marL="1691640" indent="0" algn="ctr">
              <a:buNone/>
              <a:defRPr sz="7400"/>
            </a:lvl2pPr>
            <a:lvl3pPr marL="3383915" indent="0" algn="ctr">
              <a:buNone/>
              <a:defRPr sz="6665"/>
            </a:lvl3pPr>
            <a:lvl4pPr marL="5076190" indent="0" algn="ctr">
              <a:buNone/>
              <a:defRPr sz="5920"/>
            </a:lvl4pPr>
            <a:lvl5pPr marL="6768465" indent="0" algn="ctr">
              <a:buNone/>
              <a:defRPr sz="5920"/>
            </a:lvl5pPr>
            <a:lvl6pPr marL="8460105" indent="0" algn="ctr">
              <a:buNone/>
              <a:defRPr sz="5920"/>
            </a:lvl6pPr>
            <a:lvl7pPr marL="10152380" indent="0" algn="ctr">
              <a:buNone/>
              <a:defRPr sz="5920"/>
            </a:lvl7pPr>
            <a:lvl8pPr marL="11844020" indent="0" algn="ctr">
              <a:buNone/>
              <a:defRPr sz="5920"/>
            </a:lvl8pPr>
            <a:lvl9pPr marL="13535660" indent="0" algn="ctr">
              <a:buNone/>
              <a:defRPr sz="592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pPr/>
              <a:t>2023/12/25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pPr/>
              <a:t>2023/12/25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pPr/>
              <a:t>‹#›</a:t>
            </a:fld>
            <a:endParaRPr lang="zh-CN" altLang="en-US"/>
          </a:p>
        </p:txBody>
      </p:sp>
      <p:sp>
        <p:nvSpPr>
          <p:cNvPr id="7" name="内容占位符 6"/>
          <p:cNvSpPr>
            <a:spLocks noGrp="1"/>
          </p:cNvSpPr>
          <p:nvPr>
            <p:ph sz="quarter" idx="13"/>
            <p:custDataLst>
              <p:tags r:id="rId4"/>
            </p:custDataLst>
          </p:nvPr>
        </p:nvSpPr>
        <p:spPr>
          <a:xfrm>
            <a:off x="1688690" y="4875625"/>
            <a:ext cx="30456372" cy="345375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pPr/>
              <a:t>2023/12/25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pPr/>
              <a:t>‹#›</a:t>
            </a:fld>
            <a:endParaRPr lang="zh-CN" altLang="en-US"/>
          </a:p>
        </p:txBody>
      </p:sp>
      <p:sp>
        <p:nvSpPr>
          <p:cNvPr id="2" name="标题 1"/>
          <p:cNvSpPr>
            <a:spLocks noGrp="1"/>
          </p:cNvSpPr>
          <p:nvPr>
            <p:ph type="title" hasCustomPrompt="1"/>
            <p:custDataLst>
              <p:tags r:id="rId4"/>
            </p:custDataLst>
          </p:nvPr>
        </p:nvSpPr>
        <p:spPr>
          <a:xfrm>
            <a:off x="3327419" y="15647356"/>
            <a:ext cx="27198899" cy="6417683"/>
          </a:xfrm>
        </p:spPr>
        <p:txBody>
          <a:bodyPr vert="horz" lIns="90000" tIns="46800" rIns="90000" bIns="46800" rtlCol="0" anchor="t" anchorCtr="0">
            <a:normAutofit/>
          </a:bodyPr>
          <a:lstStyle>
            <a:lvl1pPr algn="ctr">
              <a:defRPr sz="22205"/>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3327419" y="22427877"/>
            <a:ext cx="27198899" cy="2970729"/>
          </a:xfrm>
        </p:spPr>
        <p:txBody>
          <a:bodyPr lIns="90000" tIns="46800" rIns="90000" bIns="46800">
            <a:normAutofit/>
          </a:bodyPr>
          <a:lstStyle>
            <a:lvl1pPr algn="ctr">
              <a:lnSpc>
                <a:spcPct val="110000"/>
              </a:lnSpc>
              <a:buNone/>
              <a:defRPr sz="8885"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88690" y="3832469"/>
            <a:ext cx="30446380" cy="4444756"/>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1688690" y="9388414"/>
            <a:ext cx="30446380" cy="29979428"/>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pPr/>
              <a:t>2023/12/25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5525713" y="24242063"/>
            <a:ext cx="21563271" cy="4830271"/>
          </a:xfrm>
        </p:spPr>
        <p:txBody>
          <a:bodyPr lIns="90000" tIns="46800" rIns="90000" bIns="46800" anchor="b" anchorCtr="0">
            <a:normAutofit/>
          </a:bodyPr>
          <a:lstStyle>
            <a:lvl1pPr>
              <a:defRPr sz="16285"/>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5525713" y="29072334"/>
            <a:ext cx="21563271" cy="5465237"/>
          </a:xfrm>
        </p:spPr>
        <p:txBody>
          <a:bodyPr lIns="90000" tIns="46800" rIns="90000" bIns="46800">
            <a:normAutofit/>
          </a:bodyPr>
          <a:lstStyle>
            <a:lvl1pPr marL="0" indent="0">
              <a:buNone/>
              <a:defRPr sz="6665">
                <a:solidFill>
                  <a:schemeClr val="tx1">
                    <a:lumMod val="65000"/>
                    <a:lumOff val="35000"/>
                  </a:schemeClr>
                </a:solidFill>
              </a:defRPr>
            </a:lvl1pPr>
            <a:lvl2pPr marL="1691640" indent="0">
              <a:buNone/>
              <a:defRPr sz="5920">
                <a:solidFill>
                  <a:schemeClr val="tx1">
                    <a:tint val="75000"/>
                  </a:schemeClr>
                </a:solidFill>
              </a:defRPr>
            </a:lvl2pPr>
            <a:lvl3pPr marL="3383915" indent="0">
              <a:buNone/>
              <a:defRPr sz="5920">
                <a:solidFill>
                  <a:schemeClr val="tx1">
                    <a:tint val="75000"/>
                  </a:schemeClr>
                </a:solidFill>
              </a:defRPr>
            </a:lvl3pPr>
            <a:lvl4pPr marL="5076190" indent="0">
              <a:buNone/>
              <a:defRPr sz="5920">
                <a:solidFill>
                  <a:schemeClr val="tx1">
                    <a:tint val="75000"/>
                  </a:schemeClr>
                </a:solidFill>
              </a:defRPr>
            </a:lvl4pPr>
            <a:lvl5pPr marL="6768465" indent="0">
              <a:buNone/>
              <a:defRPr sz="5920">
                <a:solidFill>
                  <a:schemeClr val="tx1">
                    <a:tint val="75000"/>
                  </a:schemeClr>
                </a:solidFill>
              </a:defRPr>
            </a:lvl5pPr>
            <a:lvl6pPr marL="8460105" indent="0">
              <a:buNone/>
              <a:defRPr sz="5920">
                <a:solidFill>
                  <a:schemeClr val="tx1">
                    <a:tint val="75000"/>
                  </a:schemeClr>
                </a:solidFill>
              </a:defRPr>
            </a:lvl6pPr>
            <a:lvl7pPr marL="10152380" indent="0">
              <a:buNone/>
              <a:defRPr sz="5920">
                <a:solidFill>
                  <a:schemeClr val="tx1">
                    <a:tint val="75000"/>
                  </a:schemeClr>
                </a:solidFill>
              </a:defRPr>
            </a:lvl7pPr>
            <a:lvl8pPr marL="11844020" indent="0">
              <a:buNone/>
              <a:defRPr sz="5920">
                <a:solidFill>
                  <a:schemeClr val="tx1">
                    <a:tint val="75000"/>
                  </a:schemeClr>
                </a:solidFill>
              </a:defRPr>
            </a:lvl8pPr>
            <a:lvl9pPr marL="13535660" indent="0">
              <a:buNone/>
              <a:defRPr sz="592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pPr/>
              <a:t>2023/12/25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88690" y="3832469"/>
            <a:ext cx="30446380" cy="4444756"/>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1688690" y="9456445"/>
            <a:ext cx="14368853" cy="29911395"/>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17796194" y="9456445"/>
            <a:ext cx="14368853" cy="29911395"/>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pPr/>
              <a:t>2023/12/25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88690" y="3832469"/>
            <a:ext cx="30446380" cy="4444756"/>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1688690" y="9002899"/>
            <a:ext cx="14828496" cy="2403796"/>
          </a:xfrm>
        </p:spPr>
        <p:txBody>
          <a:bodyPr lIns="101600" tIns="38100" rIns="76200" bIns="38100" anchor="t" anchorCtr="0">
            <a:normAutofit/>
          </a:bodyPr>
          <a:lstStyle>
            <a:lvl1pPr marL="0" indent="0">
              <a:lnSpc>
                <a:spcPct val="100000"/>
              </a:lnSpc>
              <a:buNone/>
              <a:defRPr sz="7400" b="1" spc="200">
                <a:solidFill>
                  <a:schemeClr val="tx1">
                    <a:lumMod val="75000"/>
                    <a:lumOff val="25000"/>
                  </a:schemeClr>
                </a:solidFill>
              </a:defRPr>
            </a:lvl1pPr>
            <a:lvl2pPr marL="1691640" indent="0">
              <a:buNone/>
              <a:defRPr sz="7400" b="1"/>
            </a:lvl2pPr>
            <a:lvl3pPr marL="3383915" indent="0">
              <a:buNone/>
              <a:defRPr sz="6665" b="1"/>
            </a:lvl3pPr>
            <a:lvl4pPr marL="5076190" indent="0">
              <a:buNone/>
              <a:defRPr sz="5920" b="1"/>
            </a:lvl4pPr>
            <a:lvl5pPr marL="6768465" indent="0">
              <a:buNone/>
              <a:defRPr sz="5920" b="1"/>
            </a:lvl5pPr>
            <a:lvl6pPr marL="8460105" indent="0">
              <a:buNone/>
              <a:defRPr sz="5920" b="1"/>
            </a:lvl6pPr>
            <a:lvl7pPr marL="10152380" indent="0">
              <a:buNone/>
              <a:defRPr sz="5920" b="1"/>
            </a:lvl7pPr>
            <a:lvl8pPr marL="11844020" indent="0">
              <a:buNone/>
              <a:defRPr sz="5920" b="1"/>
            </a:lvl8pPr>
            <a:lvl9pPr marL="13535660" indent="0">
              <a:buNone/>
              <a:defRPr sz="592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1688690" y="11678823"/>
            <a:ext cx="14828496" cy="276890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17308100" y="8955838"/>
            <a:ext cx="14828496" cy="2403796"/>
          </a:xfrm>
        </p:spPr>
        <p:txBody>
          <a:bodyPr vert="horz" lIns="101600" tIns="38100" rIns="76200" bIns="38100" rtlCol="0" anchor="t" anchorCtr="0">
            <a:normAutofit/>
          </a:bodyPr>
          <a:lstStyle>
            <a:lvl1pPr marL="0" indent="0">
              <a:lnSpc>
                <a:spcPct val="100000"/>
              </a:lnSpc>
              <a:buNone/>
              <a:defRPr sz="7400" b="1" spc="200">
                <a:solidFill>
                  <a:schemeClr val="tx1">
                    <a:lumMod val="75000"/>
                    <a:lumOff val="25000"/>
                  </a:schemeClr>
                </a:solidFill>
              </a:defRPr>
            </a:lvl1pPr>
            <a:lvl2pPr marL="1691640" indent="0">
              <a:buNone/>
              <a:defRPr sz="7400" b="1"/>
            </a:lvl2pPr>
            <a:lvl3pPr marL="3383915" indent="0">
              <a:buNone/>
              <a:defRPr sz="6665" b="1"/>
            </a:lvl3pPr>
            <a:lvl4pPr marL="5076190" indent="0">
              <a:buNone/>
              <a:defRPr sz="5920" b="1"/>
            </a:lvl4pPr>
            <a:lvl5pPr marL="6768465" indent="0">
              <a:buNone/>
              <a:defRPr sz="5920" b="1"/>
            </a:lvl5pPr>
            <a:lvl6pPr marL="8460105" indent="0">
              <a:buNone/>
              <a:defRPr sz="5920" b="1"/>
            </a:lvl6pPr>
            <a:lvl7pPr marL="10152380" indent="0">
              <a:buNone/>
              <a:defRPr sz="5920" b="1"/>
            </a:lvl7pPr>
            <a:lvl8pPr marL="11844020" indent="0">
              <a:buNone/>
              <a:defRPr sz="5920" b="1"/>
            </a:lvl8pPr>
            <a:lvl9pPr marL="13535660" indent="0">
              <a:buNone/>
              <a:defRPr sz="592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17308100" y="11678823"/>
            <a:ext cx="14828496" cy="276890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pPr/>
              <a:t>2023/12/25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88690" y="3832469"/>
            <a:ext cx="30446380" cy="4444756"/>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pPr/>
              <a:t>2023/12/25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pPr/>
              <a:t>2023/12/25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1688496" y="9796070"/>
            <a:ext cx="14524939" cy="29028208"/>
          </a:xfrm>
        </p:spPr>
        <p:txBody>
          <a:bodyPr vert="horz" lIns="90000" tIns="46800" rIns="90000" bIns="46800" rtlCol="0">
            <a:normAutofit/>
          </a:bodyPr>
          <a:lstStyle>
            <a:lvl1pPr>
              <a:buNone/>
              <a:defRPr sz="592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17626325" y="9796606"/>
            <a:ext cx="14508744" cy="29026980"/>
          </a:xfrm>
        </p:spPr>
        <p:txBody>
          <a:bodyPr vert="horz" lIns="90000" tIns="46800" rIns="90000" bIns="46800" rtlCol="0">
            <a:normAutofit/>
          </a:bodyPr>
          <a:lstStyle>
            <a:lvl1pPr>
              <a:buNone/>
              <a:defRPr sz="592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pPr/>
              <a:t>2023/12/25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pPr/>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28407961" y="5760042"/>
            <a:ext cx="2897752" cy="31680227"/>
          </a:xfrm>
        </p:spPr>
        <p:txBody>
          <a:bodyPr vert="eaVert" lIns="90000" tIns="46800" rIns="90000" bIns="46800" rtlCol="0" anchor="ctr" anchorCtr="0">
            <a:normAutofit/>
          </a:bodyPr>
          <a:lstStyle>
            <a:lvl1pPr>
              <a:buNone/>
              <a:defRPr sz="1036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2538031" y="5760042"/>
            <a:ext cx="25450255" cy="31680227"/>
          </a:xfrm>
        </p:spPr>
        <p:txBody>
          <a:bodyPr vert="eaVert" lIns="46800" tIns="46800" rIns="46800" bIns="46800"/>
          <a:lstStyle>
            <a:lvl1pPr marL="846455" indent="-846455">
              <a:spcAft>
                <a:spcPts val="1000"/>
              </a:spcAft>
              <a:defRPr spc="300"/>
            </a:lvl1pPr>
            <a:lvl2pPr marL="2538095" indent="-846455">
              <a:defRPr spc="300"/>
            </a:lvl2pPr>
            <a:lvl3pPr marL="4230370" indent="-846455">
              <a:defRPr spc="300"/>
            </a:lvl3pPr>
            <a:lvl4pPr marL="5922010" indent="-846455">
              <a:defRPr spc="300"/>
            </a:lvl4pPr>
            <a:lvl5pPr marL="7613650" indent="-846455">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pPr/>
              <a:t>2023/12/25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1688690" y="3832469"/>
            <a:ext cx="30446380" cy="4444756"/>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1688690" y="9388414"/>
            <a:ext cx="30446380" cy="29979428"/>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1698682" y="39776034"/>
            <a:ext cx="7494186" cy="1995604"/>
          </a:xfrm>
          <a:prstGeom prst="rect">
            <a:avLst/>
          </a:prstGeom>
        </p:spPr>
        <p:txBody>
          <a:bodyPr vert="horz" lIns="91440" tIns="45720" rIns="91440" bIns="45720" rtlCol="0" anchor="ctr">
            <a:normAutofit/>
          </a:bodyPr>
          <a:lstStyle>
            <a:lvl1pPr algn="l">
              <a:defRPr sz="3705"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pPr/>
              <a:t>2023/12/25</a:t>
            </a:fld>
            <a:endParaRPr lang="zh-CN" altLang="en-US"/>
          </a:p>
        </p:txBody>
      </p:sp>
      <p:sp>
        <p:nvSpPr>
          <p:cNvPr id="5" name="页脚占位符 4"/>
          <p:cNvSpPr>
            <a:spLocks noGrp="1"/>
          </p:cNvSpPr>
          <p:nvPr>
            <p:ph type="ftr" sz="quarter" idx="3"/>
            <p:custDataLst>
              <p:tags r:id="rId17"/>
            </p:custDataLst>
          </p:nvPr>
        </p:nvSpPr>
        <p:spPr>
          <a:xfrm>
            <a:off x="11424470" y="39776034"/>
            <a:ext cx="10991473" cy="1995604"/>
          </a:xfrm>
          <a:prstGeom prst="rect">
            <a:avLst/>
          </a:prstGeom>
        </p:spPr>
        <p:txBody>
          <a:bodyPr vert="horz" lIns="91440" tIns="45720" rIns="91440" bIns="45720" rtlCol="0" anchor="ctr">
            <a:normAutofit/>
          </a:bodyPr>
          <a:lstStyle>
            <a:lvl1pPr algn="ctr">
              <a:defRPr sz="3705"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24640884" y="39776034"/>
            <a:ext cx="7494186" cy="1995604"/>
          </a:xfrm>
          <a:prstGeom prst="rect">
            <a:avLst/>
          </a:prstGeom>
        </p:spPr>
        <p:txBody>
          <a:bodyPr vert="horz" lIns="91440" tIns="45720" rIns="91440" bIns="45720" rtlCol="0" anchor="ctr">
            <a:normAutofit/>
          </a:bodyPr>
          <a:lstStyle>
            <a:lvl1pPr algn="r">
              <a:defRPr sz="3705"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pPr/>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383915" rtl="0" eaLnBrk="1" fontAlgn="auto" latinLnBrk="0" hangingPunct="1">
        <a:lnSpc>
          <a:spcPct val="100000"/>
        </a:lnSpc>
        <a:spcBef>
          <a:spcPct val="0"/>
        </a:spcBef>
        <a:buNone/>
        <a:defRPr sz="1332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846455" indent="-846455" algn="l" defTabSz="3383915" rtl="0" eaLnBrk="1" fontAlgn="auto" latinLnBrk="0" hangingPunct="1">
        <a:lnSpc>
          <a:spcPct val="130000"/>
        </a:lnSpc>
        <a:spcBef>
          <a:spcPts val="5"/>
        </a:spcBef>
        <a:spcAft>
          <a:spcPts val="1000"/>
        </a:spcAft>
        <a:buFont typeface="Arial" panose="020B0604020202020204" pitchFamily="34" charset="0"/>
        <a:buChar char="●"/>
        <a:defRPr sz="66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2538095" indent="-846455" algn="l" defTabSz="3383915" rtl="0" eaLnBrk="1" fontAlgn="auto" latinLnBrk="0" hangingPunct="1">
        <a:lnSpc>
          <a:spcPct val="120000"/>
        </a:lnSpc>
        <a:spcBef>
          <a:spcPts val="5"/>
        </a:spcBef>
        <a:spcAft>
          <a:spcPts val="600"/>
        </a:spcAft>
        <a:buFont typeface="Arial" panose="020B0604020202020204" pitchFamily="34" charset="0"/>
        <a:buChar char="●"/>
        <a:tabLst>
          <a:tab pos="5956935" algn="l"/>
          <a:tab pos="5956935" algn="l"/>
          <a:tab pos="5956935" algn="l"/>
          <a:tab pos="5956935" algn="l"/>
        </a:tabLst>
        <a:defRPr sz="592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4230370" indent="-846455" algn="l" defTabSz="3383915" rtl="0" eaLnBrk="1" fontAlgn="auto" latinLnBrk="0" hangingPunct="1">
        <a:lnSpc>
          <a:spcPct val="120000"/>
        </a:lnSpc>
        <a:spcBef>
          <a:spcPts val="5"/>
        </a:spcBef>
        <a:spcAft>
          <a:spcPts val="600"/>
        </a:spcAft>
        <a:buFont typeface="Arial" panose="020B0604020202020204" pitchFamily="34" charset="0"/>
        <a:buChar char="●"/>
        <a:defRPr sz="592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5922010" indent="-846455" algn="l" defTabSz="3383915" rtl="0" eaLnBrk="1" fontAlgn="auto" latinLnBrk="0" hangingPunct="1">
        <a:lnSpc>
          <a:spcPct val="120000"/>
        </a:lnSpc>
        <a:spcBef>
          <a:spcPts val="5"/>
        </a:spcBef>
        <a:spcAft>
          <a:spcPts val="300"/>
        </a:spcAft>
        <a:buFont typeface="Wingdings" panose="05000000000000000000" charset="0"/>
        <a:buChar char=""/>
        <a:defRPr sz="518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7613650" indent="-846455" algn="l" defTabSz="3383915" rtl="0" eaLnBrk="1" fontAlgn="auto" latinLnBrk="0" hangingPunct="1">
        <a:lnSpc>
          <a:spcPct val="120000"/>
        </a:lnSpc>
        <a:spcBef>
          <a:spcPts val="5"/>
        </a:spcBef>
        <a:spcAft>
          <a:spcPts val="300"/>
        </a:spcAft>
        <a:buFont typeface="Arial" panose="020B0604020202020204" pitchFamily="34" charset="0"/>
        <a:buChar char="•"/>
        <a:defRPr sz="518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9305925" indent="-846455" algn="l" defTabSz="3383915" rtl="0" eaLnBrk="1" latinLnBrk="0" hangingPunct="1">
        <a:lnSpc>
          <a:spcPct val="90000"/>
        </a:lnSpc>
        <a:spcBef>
          <a:spcPts val="1855"/>
        </a:spcBef>
        <a:buFont typeface="Arial" panose="020B0604020202020204" pitchFamily="34" charset="0"/>
        <a:buChar char="•"/>
        <a:defRPr sz="6665" kern="1200">
          <a:solidFill>
            <a:schemeClr val="tx1"/>
          </a:solidFill>
          <a:latin typeface="+mn-lt"/>
          <a:ea typeface="+mn-ea"/>
          <a:cs typeface="+mn-cs"/>
        </a:defRPr>
      </a:lvl6pPr>
      <a:lvl7pPr marL="10998200" indent="-846455" algn="l" defTabSz="3383915" rtl="0" eaLnBrk="1" latinLnBrk="0" hangingPunct="1">
        <a:lnSpc>
          <a:spcPct val="90000"/>
        </a:lnSpc>
        <a:spcBef>
          <a:spcPts val="1855"/>
        </a:spcBef>
        <a:buFont typeface="Arial" panose="020B0604020202020204" pitchFamily="34" charset="0"/>
        <a:buChar char="•"/>
        <a:defRPr sz="6665" kern="1200">
          <a:solidFill>
            <a:schemeClr val="tx1"/>
          </a:solidFill>
          <a:latin typeface="+mn-lt"/>
          <a:ea typeface="+mn-ea"/>
          <a:cs typeface="+mn-cs"/>
        </a:defRPr>
      </a:lvl7pPr>
      <a:lvl8pPr marL="12690475" indent="-846455" algn="l" defTabSz="3383915" rtl="0" eaLnBrk="1" latinLnBrk="0" hangingPunct="1">
        <a:lnSpc>
          <a:spcPct val="90000"/>
        </a:lnSpc>
        <a:spcBef>
          <a:spcPts val="1855"/>
        </a:spcBef>
        <a:buFont typeface="Arial" panose="020B0604020202020204" pitchFamily="34" charset="0"/>
        <a:buChar char="•"/>
        <a:defRPr sz="6665" kern="1200">
          <a:solidFill>
            <a:schemeClr val="tx1"/>
          </a:solidFill>
          <a:latin typeface="+mn-lt"/>
          <a:ea typeface="+mn-ea"/>
          <a:cs typeface="+mn-cs"/>
        </a:defRPr>
      </a:lvl8pPr>
      <a:lvl9pPr marL="14382115" indent="-846455" algn="l" defTabSz="3383915" rtl="0" eaLnBrk="1" latinLnBrk="0" hangingPunct="1">
        <a:lnSpc>
          <a:spcPct val="90000"/>
        </a:lnSpc>
        <a:spcBef>
          <a:spcPts val="1855"/>
        </a:spcBef>
        <a:buFont typeface="Arial" panose="020B0604020202020204" pitchFamily="34" charset="0"/>
        <a:buChar char="•"/>
        <a:defRPr sz="6665" kern="1200">
          <a:solidFill>
            <a:schemeClr val="tx1"/>
          </a:solidFill>
          <a:latin typeface="+mn-lt"/>
          <a:ea typeface="+mn-ea"/>
          <a:cs typeface="+mn-cs"/>
        </a:defRPr>
      </a:lvl9pPr>
    </p:bodyStyle>
    <p:otherStyle>
      <a:defPPr>
        <a:defRPr lang="zh-CN"/>
      </a:defPPr>
      <a:lvl1pPr marL="0" algn="l" defTabSz="3383915" rtl="0" eaLnBrk="1" latinLnBrk="0" hangingPunct="1">
        <a:defRPr sz="6665" kern="1200">
          <a:solidFill>
            <a:schemeClr val="tx1"/>
          </a:solidFill>
          <a:latin typeface="+mn-lt"/>
          <a:ea typeface="+mn-ea"/>
          <a:cs typeface="+mn-cs"/>
        </a:defRPr>
      </a:lvl1pPr>
      <a:lvl2pPr marL="1691640" algn="l" defTabSz="3383915" rtl="0" eaLnBrk="1" latinLnBrk="0" hangingPunct="1">
        <a:defRPr sz="6665" kern="1200">
          <a:solidFill>
            <a:schemeClr val="tx1"/>
          </a:solidFill>
          <a:latin typeface="+mn-lt"/>
          <a:ea typeface="+mn-ea"/>
          <a:cs typeface="+mn-cs"/>
        </a:defRPr>
      </a:lvl2pPr>
      <a:lvl3pPr marL="3383915" algn="l" defTabSz="3383915" rtl="0" eaLnBrk="1" latinLnBrk="0" hangingPunct="1">
        <a:defRPr sz="6665" kern="1200">
          <a:solidFill>
            <a:schemeClr val="tx1"/>
          </a:solidFill>
          <a:latin typeface="+mn-lt"/>
          <a:ea typeface="+mn-ea"/>
          <a:cs typeface="+mn-cs"/>
        </a:defRPr>
      </a:lvl3pPr>
      <a:lvl4pPr marL="5076190" algn="l" defTabSz="3383915" rtl="0" eaLnBrk="1" latinLnBrk="0" hangingPunct="1">
        <a:defRPr sz="6665" kern="1200">
          <a:solidFill>
            <a:schemeClr val="tx1"/>
          </a:solidFill>
          <a:latin typeface="+mn-lt"/>
          <a:ea typeface="+mn-ea"/>
          <a:cs typeface="+mn-cs"/>
        </a:defRPr>
      </a:lvl4pPr>
      <a:lvl5pPr marL="6768465" algn="l" defTabSz="3383915" rtl="0" eaLnBrk="1" latinLnBrk="0" hangingPunct="1">
        <a:defRPr sz="6665" kern="1200">
          <a:solidFill>
            <a:schemeClr val="tx1"/>
          </a:solidFill>
          <a:latin typeface="+mn-lt"/>
          <a:ea typeface="+mn-ea"/>
          <a:cs typeface="+mn-cs"/>
        </a:defRPr>
      </a:lvl5pPr>
      <a:lvl6pPr marL="8460105" algn="l" defTabSz="3383915" rtl="0" eaLnBrk="1" latinLnBrk="0" hangingPunct="1">
        <a:defRPr sz="6665" kern="1200">
          <a:solidFill>
            <a:schemeClr val="tx1"/>
          </a:solidFill>
          <a:latin typeface="+mn-lt"/>
          <a:ea typeface="+mn-ea"/>
          <a:cs typeface="+mn-cs"/>
        </a:defRPr>
      </a:lvl6pPr>
      <a:lvl7pPr marL="10152380" algn="l" defTabSz="3383915" rtl="0" eaLnBrk="1" latinLnBrk="0" hangingPunct="1">
        <a:defRPr sz="6665" kern="1200">
          <a:solidFill>
            <a:schemeClr val="tx1"/>
          </a:solidFill>
          <a:latin typeface="+mn-lt"/>
          <a:ea typeface="+mn-ea"/>
          <a:cs typeface="+mn-cs"/>
        </a:defRPr>
      </a:lvl7pPr>
      <a:lvl8pPr marL="11844020" algn="l" defTabSz="3383915" rtl="0" eaLnBrk="1" latinLnBrk="0" hangingPunct="1">
        <a:defRPr sz="6665" kern="1200">
          <a:solidFill>
            <a:schemeClr val="tx1"/>
          </a:solidFill>
          <a:latin typeface="+mn-lt"/>
          <a:ea typeface="+mn-ea"/>
          <a:cs typeface="+mn-cs"/>
        </a:defRPr>
      </a:lvl8pPr>
      <a:lvl9pPr marL="13535660" algn="l" defTabSz="3383915" rtl="0" eaLnBrk="1" latinLnBrk="0" hangingPunct="1">
        <a:defRPr sz="66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6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2396491" y="1130308"/>
            <a:ext cx="29553721" cy="6478697"/>
          </a:xfrm>
          <a:prstGeom prst="rect">
            <a:avLst/>
          </a:prstGeom>
          <a:noFill/>
        </p:spPr>
        <p:txBody>
          <a:bodyPr wrap="square" rtlCol="0">
            <a:spAutoFit/>
          </a:bodyPr>
          <a:lstStyle/>
          <a:p>
            <a:r>
              <a:rPr lang="zh-CN" altLang="en-US" sz="15400" dirty="0">
                <a:solidFill>
                  <a:srgbClr val="731585"/>
                </a:solidFill>
                <a:uFillTx/>
                <a:latin typeface="庞门正道标题体" panose="02010600030101010101" charset="-122"/>
                <a:ea typeface="庞门正道标题体" panose="02010600030101010101" charset="-122"/>
              </a:rPr>
              <a:t>交叉项目训练课设计题目</a:t>
            </a:r>
            <a:endParaRPr lang="en-US" altLang="zh-CN" sz="15400" dirty="0">
              <a:solidFill>
                <a:srgbClr val="731585"/>
              </a:solidFill>
              <a:uFillTx/>
              <a:latin typeface="庞门正道标题体" panose="02010600030101010101" charset="-122"/>
              <a:ea typeface="庞门正道标题体" panose="02010600030101010101" charset="-122"/>
            </a:endParaRPr>
          </a:p>
          <a:p>
            <a:r>
              <a:rPr lang="zh-CN" altLang="en-US" sz="10700" dirty="0">
                <a:solidFill>
                  <a:srgbClr val="731585"/>
                </a:solidFill>
                <a:latin typeface="庞门正道标题体" panose="02010600030101010101" charset="-122"/>
                <a:ea typeface="庞门正道标题体" panose="02010600030101010101" charset="-122"/>
              </a:rPr>
              <a:t>作者：刘赫</a:t>
            </a:r>
            <a:r>
              <a:rPr lang="en-US" altLang="zh-CN" sz="10700" dirty="0">
                <a:solidFill>
                  <a:srgbClr val="731585"/>
                </a:solidFill>
                <a:latin typeface="庞门正道标题体" panose="02010600030101010101" charset="-122"/>
                <a:ea typeface="庞门正道标题体" panose="02010600030101010101" charset="-122"/>
              </a:rPr>
              <a:t>  </a:t>
            </a:r>
            <a:r>
              <a:rPr lang="zh-CN" altLang="en-US" sz="10700" dirty="0">
                <a:solidFill>
                  <a:srgbClr val="731585"/>
                </a:solidFill>
                <a:latin typeface="庞门正道标题体" panose="02010600030101010101" charset="-122"/>
                <a:ea typeface="庞门正道标题体" panose="02010600030101010101" charset="-122"/>
              </a:rPr>
              <a:t>班级：自</a:t>
            </a:r>
            <a:r>
              <a:rPr lang="en-US" altLang="zh-CN" sz="10700" dirty="0">
                <a:solidFill>
                  <a:srgbClr val="731585"/>
                </a:solidFill>
                <a:latin typeface="庞门正道标题体" panose="02010600030101010101" charset="-122"/>
                <a:ea typeface="庞门正道标题体" panose="02010600030101010101" charset="-122"/>
              </a:rPr>
              <a:t>16  </a:t>
            </a:r>
            <a:r>
              <a:rPr lang="zh-CN" altLang="en-US" sz="10700" dirty="0">
                <a:solidFill>
                  <a:srgbClr val="731585"/>
                </a:solidFill>
                <a:latin typeface="庞门正道标题体" panose="02010600030101010101" charset="-122"/>
                <a:ea typeface="庞门正道标题体" panose="02010600030101010101" charset="-122"/>
              </a:rPr>
              <a:t>指导教师：冯建江</a:t>
            </a:r>
            <a:endParaRPr lang="en-US" altLang="zh-CN" sz="10700" dirty="0">
              <a:solidFill>
                <a:srgbClr val="731585"/>
              </a:solidFill>
              <a:uFillTx/>
              <a:latin typeface="庞门正道标题体" panose="02010600030101010101" charset="-122"/>
              <a:ea typeface="庞门正道标题体" panose="02010600030101010101" charset="-122"/>
            </a:endParaRPr>
          </a:p>
          <a:p>
            <a:endParaRPr lang="zh-CN" altLang="en-US" sz="15400" dirty="0">
              <a:solidFill>
                <a:srgbClr val="731585"/>
              </a:solidFill>
              <a:uFillTx/>
              <a:latin typeface="庞门正道标题体" panose="02010600030101010101" charset="-122"/>
              <a:ea typeface="庞门正道标题体" panose="02010600030101010101" charset="-122"/>
            </a:endParaRPr>
          </a:p>
        </p:txBody>
      </p:sp>
      <p:sp>
        <p:nvSpPr>
          <p:cNvPr id="8" name="矩形 7"/>
          <p:cNvSpPr/>
          <p:nvPr/>
        </p:nvSpPr>
        <p:spPr>
          <a:xfrm>
            <a:off x="18827870" y="16269453"/>
            <a:ext cx="12469585" cy="5993808"/>
          </a:xfrm>
          <a:prstGeom prst="rect">
            <a:avLst/>
          </a:prstGeom>
          <a:solidFill>
            <a:srgbClr val="73158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EE7E18"/>
              </a:solidFill>
            </a:endParaRPr>
          </a:p>
        </p:txBody>
      </p:sp>
      <p:sp>
        <p:nvSpPr>
          <p:cNvPr id="19" name="文本框 18"/>
          <p:cNvSpPr txBox="1"/>
          <p:nvPr/>
        </p:nvSpPr>
        <p:spPr>
          <a:xfrm>
            <a:off x="2339341" y="5398809"/>
            <a:ext cx="5801402" cy="1445260"/>
          </a:xfrm>
          <a:prstGeom prst="rect">
            <a:avLst/>
          </a:prstGeom>
          <a:noFill/>
        </p:spPr>
        <p:txBody>
          <a:bodyPr wrap="square" rtlCol="0">
            <a:spAutoFit/>
          </a:bodyPr>
          <a:lstStyle/>
          <a:p>
            <a:r>
              <a:rPr lang="zh-CN" altLang="en-US" sz="8800" spc="80" dirty="0">
                <a:solidFill>
                  <a:schemeClr val="tx1">
                    <a:lumMod val="75000"/>
                    <a:lumOff val="25000"/>
                  </a:schemeClr>
                </a:solidFill>
                <a:uFillTx/>
                <a:latin typeface="庞门正道标题体" panose="02010600030101010101" charset="-122"/>
                <a:ea typeface="庞门正道标题体" panose="02010600030101010101" charset="-122"/>
              </a:rPr>
              <a:t>研究背景</a:t>
            </a:r>
          </a:p>
        </p:txBody>
      </p:sp>
      <p:sp>
        <p:nvSpPr>
          <p:cNvPr id="21" name="文本框 20"/>
          <p:cNvSpPr txBox="1"/>
          <p:nvPr/>
        </p:nvSpPr>
        <p:spPr>
          <a:xfrm>
            <a:off x="2339341" y="13791665"/>
            <a:ext cx="5801402" cy="1445260"/>
          </a:xfrm>
          <a:prstGeom prst="rect">
            <a:avLst/>
          </a:prstGeom>
          <a:noFill/>
        </p:spPr>
        <p:txBody>
          <a:bodyPr wrap="square" rtlCol="0">
            <a:spAutoFit/>
          </a:bodyPr>
          <a:lstStyle/>
          <a:p>
            <a:r>
              <a:rPr lang="zh-CN" altLang="en-US" sz="8800" spc="80" dirty="0">
                <a:solidFill>
                  <a:schemeClr val="tx1">
                    <a:lumMod val="75000"/>
                    <a:lumOff val="25000"/>
                  </a:schemeClr>
                </a:solidFill>
                <a:uFillTx/>
                <a:latin typeface="庞门正道标题体" panose="02010600030101010101" charset="-122"/>
                <a:ea typeface="庞门正道标题体" panose="02010600030101010101" charset="-122"/>
              </a:rPr>
              <a:t>研究内容</a:t>
            </a:r>
          </a:p>
        </p:txBody>
      </p:sp>
      <p:sp>
        <p:nvSpPr>
          <p:cNvPr id="22" name="文本框 21"/>
          <p:cNvSpPr txBox="1"/>
          <p:nvPr/>
        </p:nvSpPr>
        <p:spPr>
          <a:xfrm>
            <a:off x="2339341" y="24161925"/>
            <a:ext cx="12237271" cy="1446550"/>
          </a:xfrm>
          <a:prstGeom prst="rect">
            <a:avLst/>
          </a:prstGeom>
          <a:noFill/>
        </p:spPr>
        <p:txBody>
          <a:bodyPr wrap="square" rtlCol="0">
            <a:spAutoFit/>
          </a:bodyPr>
          <a:lstStyle/>
          <a:p>
            <a:r>
              <a:rPr lang="zh-CN" altLang="en-US" sz="8800" spc="80" dirty="0">
                <a:solidFill>
                  <a:schemeClr val="tx1">
                    <a:lumMod val="75000"/>
                    <a:lumOff val="25000"/>
                  </a:schemeClr>
                </a:solidFill>
                <a:uFillTx/>
                <a:latin typeface="庞门正道标题体" panose="02010600030101010101" charset="-122"/>
                <a:ea typeface="庞门正道标题体" panose="02010600030101010101" charset="-122"/>
              </a:rPr>
              <a:t>实验设计</a:t>
            </a:r>
            <a:r>
              <a:rPr lang="zh-CN" altLang="en-US" sz="8800" spc="80" dirty="0">
                <a:solidFill>
                  <a:schemeClr val="tx1">
                    <a:lumMod val="75000"/>
                    <a:lumOff val="25000"/>
                  </a:schemeClr>
                </a:solidFill>
                <a:latin typeface="庞门正道标题体" panose="02010600030101010101" charset="-122"/>
                <a:ea typeface="庞门正道标题体" panose="02010600030101010101" charset="-122"/>
              </a:rPr>
              <a:t>（文字</a:t>
            </a:r>
            <a:r>
              <a:rPr lang="en-US" altLang="zh-CN" sz="8800" spc="80" dirty="0">
                <a:solidFill>
                  <a:schemeClr val="tx1">
                    <a:lumMod val="75000"/>
                    <a:lumOff val="25000"/>
                  </a:schemeClr>
                </a:solidFill>
                <a:latin typeface="庞门正道标题体" panose="02010600030101010101" charset="-122"/>
                <a:ea typeface="庞门正道标题体" panose="02010600030101010101" charset="-122"/>
              </a:rPr>
              <a:t>+</a:t>
            </a:r>
            <a:r>
              <a:rPr lang="zh-CN" altLang="en-US" sz="8800" spc="80" dirty="0">
                <a:solidFill>
                  <a:schemeClr val="tx1">
                    <a:lumMod val="75000"/>
                    <a:lumOff val="25000"/>
                  </a:schemeClr>
                </a:solidFill>
                <a:latin typeface="庞门正道标题体" panose="02010600030101010101" charset="-122"/>
                <a:ea typeface="庞门正道标题体" panose="02010600030101010101" charset="-122"/>
              </a:rPr>
              <a:t>图片）</a:t>
            </a:r>
            <a:endParaRPr lang="en-US" altLang="zh-CN" sz="8800" spc="80" dirty="0">
              <a:solidFill>
                <a:schemeClr val="tx1">
                  <a:lumMod val="75000"/>
                  <a:lumOff val="25000"/>
                </a:schemeClr>
              </a:solidFill>
              <a:uFillTx/>
              <a:latin typeface="庞门正道标题体" panose="02010600030101010101" charset="-122"/>
              <a:ea typeface="庞门正道标题体" panose="02010600030101010101" charset="-122"/>
            </a:endParaRPr>
          </a:p>
        </p:txBody>
      </p:sp>
      <p:sp>
        <p:nvSpPr>
          <p:cNvPr id="23" name="文本框 22"/>
          <p:cNvSpPr txBox="1"/>
          <p:nvPr/>
        </p:nvSpPr>
        <p:spPr>
          <a:xfrm>
            <a:off x="2395222" y="33609523"/>
            <a:ext cx="5801402" cy="1445260"/>
          </a:xfrm>
          <a:prstGeom prst="rect">
            <a:avLst/>
          </a:prstGeom>
          <a:noFill/>
        </p:spPr>
        <p:txBody>
          <a:bodyPr wrap="square" rtlCol="0">
            <a:spAutoFit/>
          </a:bodyPr>
          <a:lstStyle/>
          <a:p>
            <a:pPr algn="l">
              <a:buClrTx/>
              <a:buSzTx/>
              <a:buFontTx/>
            </a:pPr>
            <a:r>
              <a:rPr lang="zh-CN" altLang="en-US" sz="8800" spc="80">
                <a:solidFill>
                  <a:schemeClr val="tx1">
                    <a:lumMod val="75000"/>
                    <a:lumOff val="25000"/>
                  </a:schemeClr>
                </a:solidFill>
                <a:uFillTx/>
                <a:latin typeface="庞门正道标题体" panose="02010600030101010101" charset="-122"/>
                <a:ea typeface="庞门正道标题体" panose="02010600030101010101" charset="-122"/>
              </a:rPr>
              <a:t>成果总结</a:t>
            </a:r>
          </a:p>
        </p:txBody>
      </p:sp>
      <p:sp>
        <p:nvSpPr>
          <p:cNvPr id="25" name="文本框 24"/>
          <p:cNvSpPr txBox="1"/>
          <p:nvPr/>
        </p:nvSpPr>
        <p:spPr>
          <a:xfrm>
            <a:off x="2395222" y="25700431"/>
            <a:ext cx="14163777" cy="5828707"/>
          </a:xfrm>
          <a:prstGeom prst="rect">
            <a:avLst/>
          </a:prstGeom>
          <a:noFill/>
        </p:spPr>
        <p:txBody>
          <a:bodyPr wrap="square" rtlCol="0">
            <a:noAutofit/>
          </a:bodyPr>
          <a:lstStyle>
            <a:defPPr>
              <a:defRPr lang="zh-CN"/>
            </a:defPPr>
            <a:lvl1pPr indent="1440180" fontAlgn="auto">
              <a:lnSpc>
                <a:spcPct val="120000"/>
              </a:lnSpc>
              <a:spcBef>
                <a:spcPts val="600"/>
              </a:spcBef>
              <a:spcAft>
                <a:spcPts val="0"/>
              </a:spcAft>
              <a:defRPr sz="6000" spc="60">
                <a:solidFill>
                  <a:schemeClr val="tx1">
                    <a:lumMod val="75000"/>
                    <a:lumOff val="25000"/>
                  </a:schemeClr>
                </a:solidFill>
                <a:uFillTx/>
                <a:latin typeface="思源黑体 CN Regular" panose="020B0500000000000000" charset="-122"/>
                <a:ea typeface="思源黑体 CN Regular" panose="020B0500000000000000" charset="-122"/>
              </a:defRPr>
            </a:lvl1pPr>
          </a:lstStyle>
          <a:p>
            <a:r>
              <a:rPr lang="zh-CN" altLang="zh-CN" dirty="0"/>
              <a:t>指纹增强主要参考了</a:t>
            </a:r>
            <a:r>
              <a:rPr lang="en-US" altLang="zh-CN" dirty="0"/>
              <a:t>Anil K. Jain</a:t>
            </a:r>
            <a:r>
              <a:rPr lang="zh-CN" altLang="zh-CN" dirty="0"/>
              <a:t>的文章</a:t>
            </a:r>
            <a:r>
              <a:rPr lang="en-US" altLang="zh-CN" dirty="0"/>
              <a:t> </a:t>
            </a:r>
            <a:r>
              <a:rPr lang="zh-CN" altLang="zh-CN" dirty="0"/>
              <a:t>整体流程为输入图像，归一化，生成方向场，生成频率场，计算指纹前景掩膜，对于指纹原图像进行滤波，输出增强后的指纹图像。特征点提取的算法，利用前面输出的滤波后的二值脊线图，</a:t>
            </a:r>
            <a:endParaRPr lang="zh-CN" altLang="en-US" dirty="0"/>
          </a:p>
        </p:txBody>
      </p:sp>
      <p:cxnSp>
        <p:nvCxnSpPr>
          <p:cNvPr id="3" name="直接连接符 2"/>
          <p:cNvCxnSpPr/>
          <p:nvPr/>
        </p:nvCxnSpPr>
        <p:spPr>
          <a:xfrm>
            <a:off x="2534923" y="4819299"/>
            <a:ext cx="28770153" cy="12065"/>
          </a:xfrm>
          <a:prstGeom prst="line">
            <a:avLst/>
          </a:prstGeom>
          <a:ln w="44450" cmpd="sng">
            <a:solidFill>
              <a:srgbClr val="731585"/>
            </a:solidFill>
            <a:prstDash val="dash"/>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17422682" y="25608475"/>
            <a:ext cx="14078052" cy="9104928"/>
          </a:xfrm>
          <a:prstGeom prst="rect">
            <a:avLst/>
          </a:prstGeom>
          <a:noFill/>
        </p:spPr>
        <p:txBody>
          <a:bodyPr wrap="square" rtlCol="0">
            <a:spAutoFit/>
          </a:bodyPr>
          <a:lstStyle/>
          <a:p>
            <a:pPr indent="1440180" fontAlgn="auto">
              <a:lnSpc>
                <a:spcPct val="120000"/>
              </a:lnSpc>
              <a:spcBef>
                <a:spcPts val="600"/>
              </a:spcBef>
              <a:spcAft>
                <a:spcPts val="0"/>
              </a:spcAft>
            </a:pP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进行处理，提取特征点的坐标和方向等信息</a:t>
            </a:r>
            <a:r>
              <a:rPr lang="zh-CN" altLang="en-US" sz="6000" spc="60" dirty="0">
                <a:solidFill>
                  <a:schemeClr val="tx1">
                    <a:lumMod val="75000"/>
                    <a:lumOff val="25000"/>
                  </a:schemeClr>
                </a:solidFill>
                <a:latin typeface="思源黑体 CN Regular" panose="020B0500000000000000" charset="-122"/>
                <a:ea typeface="思源黑体 CN Regular" panose="020B0500000000000000" charset="-122"/>
              </a:rPr>
              <a:t>。</a:t>
            </a: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细节点匹配算法，利用两对图片的特征点文件进行配对，通过令其中一对特征点遍历刚体变换，计算每次遍历匹配点对数，通过计算最大达到的匹配点数，从而得到最佳的特征点匹配结果</a:t>
            </a:r>
            <a:r>
              <a:rPr lang="zh-CN" altLang="en-US" sz="6000" spc="60" dirty="0">
                <a:solidFill>
                  <a:schemeClr val="tx1">
                    <a:lumMod val="75000"/>
                    <a:lumOff val="25000"/>
                  </a:schemeClr>
                </a:solidFill>
                <a:latin typeface="思源黑体 CN Regular" panose="020B0500000000000000" charset="-122"/>
                <a:ea typeface="思源黑体 CN Regular" panose="020B0500000000000000" charset="-122"/>
              </a:rPr>
              <a:t>。</a:t>
            </a:r>
          </a:p>
          <a:p>
            <a:pPr indent="1440180" fontAlgn="auto">
              <a:lnSpc>
                <a:spcPct val="120000"/>
              </a:lnSpc>
              <a:spcBef>
                <a:spcPts val="600"/>
              </a:spcBef>
              <a:spcAft>
                <a:spcPts val="0"/>
              </a:spcAft>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a:p>
            <a:pPr indent="1440180" fontAlgn="auto">
              <a:lnSpc>
                <a:spcPct val="130000"/>
              </a:lnSpc>
              <a:spcBef>
                <a:spcPts val="600"/>
              </a:spcBef>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11" name="文本框 10"/>
          <p:cNvSpPr txBox="1"/>
          <p:nvPr/>
        </p:nvSpPr>
        <p:spPr>
          <a:xfrm>
            <a:off x="2534923" y="35465397"/>
            <a:ext cx="29078130" cy="5828707"/>
          </a:xfrm>
          <a:prstGeom prst="rect">
            <a:avLst/>
          </a:prstGeom>
          <a:noFill/>
        </p:spPr>
        <p:txBody>
          <a:bodyPr wrap="square" rtlCol="0">
            <a:noAutofit/>
          </a:bodyPr>
          <a:lstStyle/>
          <a:p>
            <a:pPr indent="540000" algn="just">
              <a:lnSpc>
                <a:spcPct val="150000"/>
              </a:lnSpc>
            </a:pPr>
            <a:r>
              <a:rPr lang="en-US" altLang="zh-CN" sz="6000" spc="60" dirty="0">
                <a:solidFill>
                  <a:schemeClr val="tx1">
                    <a:lumMod val="75000"/>
                    <a:lumOff val="25000"/>
                  </a:schemeClr>
                </a:solidFill>
                <a:latin typeface="思源黑体 CN Regular" panose="020B0500000000000000" charset="-122"/>
                <a:ea typeface="思源黑体 CN Regular" panose="020B0500000000000000" charset="-122"/>
              </a:rPr>
              <a:t>      </a:t>
            </a: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本人在项目中觉得做的不错的是，实现效果很好的</a:t>
            </a:r>
            <a:r>
              <a:rPr lang="en-US" altLang="zh-CN" sz="6000" spc="60" dirty="0" err="1">
                <a:solidFill>
                  <a:schemeClr val="tx1">
                    <a:lumMod val="75000"/>
                    <a:lumOff val="25000"/>
                  </a:schemeClr>
                </a:solidFill>
                <a:latin typeface="思源黑体 CN Regular" panose="020B0500000000000000" charset="-122"/>
                <a:ea typeface="思源黑体 CN Regular" panose="020B0500000000000000" charset="-122"/>
              </a:rPr>
              <a:t>gabor</a:t>
            </a: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滤波结果，以及对于库指纹的特征点提取的正确率很高，本次项目综合从指纹增强到细节点匹配的各个阶段实现了一个具有较完备的功能的可以方便使用的指纹识别</a:t>
            </a:r>
            <a:r>
              <a:rPr lang="en-US" altLang="zh-CN" sz="6000" spc="60" dirty="0">
                <a:solidFill>
                  <a:schemeClr val="tx1">
                    <a:lumMod val="75000"/>
                    <a:lumOff val="25000"/>
                  </a:schemeClr>
                </a:solidFill>
                <a:latin typeface="思源黑体 CN Regular" panose="020B0500000000000000" charset="-122"/>
                <a:ea typeface="思源黑体 CN Regular" panose="020B0500000000000000" charset="-122"/>
              </a:rPr>
              <a:t>GUI</a:t>
            </a: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a:t>
            </a:r>
          </a:p>
          <a:p>
            <a:pPr indent="1440180" fontAlgn="auto">
              <a:lnSpc>
                <a:spcPct val="120000"/>
              </a:lnSpc>
              <a:spcBef>
                <a:spcPts val="600"/>
              </a:spcBef>
              <a:spcAft>
                <a:spcPts val="0"/>
              </a:spcAft>
            </a:pPr>
            <a:endParaRPr lang="zh-CN" altLang="en-US" sz="6000" spc="60" dirty="0">
              <a:solidFill>
                <a:schemeClr val="tx1">
                  <a:lumMod val="75000"/>
                  <a:lumOff val="25000"/>
                </a:schemeClr>
              </a:solidFill>
              <a:latin typeface="思源黑体 CN Regular" panose="020B0500000000000000" charset="-122"/>
              <a:ea typeface="思源黑体 CN Regular" panose="020B0500000000000000" charset="-122"/>
            </a:endParaRPr>
          </a:p>
        </p:txBody>
      </p:sp>
      <p:sp>
        <p:nvSpPr>
          <p:cNvPr id="12" name="文本框 11"/>
          <p:cNvSpPr txBox="1"/>
          <p:nvPr/>
        </p:nvSpPr>
        <p:spPr>
          <a:xfrm>
            <a:off x="2366011" y="15947505"/>
            <a:ext cx="14856567" cy="7098081"/>
          </a:xfrm>
          <a:prstGeom prst="rect">
            <a:avLst/>
          </a:prstGeom>
          <a:noFill/>
        </p:spPr>
        <p:txBody>
          <a:bodyPr wrap="square" rtlCol="0">
            <a:noAutofit/>
          </a:bodyPr>
          <a:lstStyle/>
          <a:p>
            <a:pPr indent="1440180">
              <a:lnSpc>
                <a:spcPct val="120000"/>
              </a:lnSpc>
              <a:spcBef>
                <a:spcPts val="600"/>
              </a:spcBef>
            </a:pP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实现指纹分割、增强、细节点提取和匹配的算法，在现场指纹数据库上完成完整的识别流程并给出识别结果</a:t>
            </a:r>
            <a:r>
              <a:rPr lang="zh-CN" altLang="en-US" sz="6000" spc="60" dirty="0">
                <a:solidFill>
                  <a:schemeClr val="tx1">
                    <a:lumMod val="75000"/>
                    <a:lumOff val="25000"/>
                  </a:schemeClr>
                </a:solidFill>
                <a:latin typeface="思源黑体 CN Regular" panose="020B0500000000000000" charset="-122"/>
                <a:ea typeface="思源黑体 CN Regular" panose="020B0500000000000000" charset="-122"/>
              </a:rPr>
              <a:t>。给出识别结果的可视化结果。此外，建立对于匹配分数排行的结果，显示真匹配结果在所有匹配结果中的排行。</a:t>
            </a:r>
            <a:endPar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endParaRPr>
          </a:p>
          <a:p>
            <a:pPr indent="1440180" fontAlgn="auto">
              <a:lnSpc>
                <a:spcPct val="120000"/>
              </a:lnSpc>
              <a:spcBef>
                <a:spcPts val="600"/>
              </a:spcBef>
              <a:spcAft>
                <a:spcPts val="0"/>
              </a:spcAft>
            </a:pPr>
            <a:endParaRPr lang="en-US" altLang="zh-CN" sz="6000" spc="60" dirty="0">
              <a:solidFill>
                <a:schemeClr val="tx1">
                  <a:lumMod val="75000"/>
                  <a:lumOff val="25000"/>
                </a:schemeClr>
              </a:solidFill>
              <a:latin typeface="思源黑体 CN Regular" panose="020B0500000000000000" charset="-122"/>
              <a:ea typeface="思源黑体 CN Regular" panose="020B0500000000000000" charset="-122"/>
              <a:sym typeface="+mn-ea"/>
            </a:endParaRPr>
          </a:p>
          <a:p>
            <a:pPr indent="1440180" fontAlgn="auto">
              <a:lnSpc>
                <a:spcPct val="120000"/>
              </a:lnSpc>
              <a:spcBef>
                <a:spcPts val="600"/>
              </a:spcBef>
              <a:spcAft>
                <a:spcPts val="0"/>
              </a:spcAft>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13" name="文本框 12"/>
          <p:cNvSpPr txBox="1"/>
          <p:nvPr/>
        </p:nvSpPr>
        <p:spPr>
          <a:xfrm>
            <a:off x="2366011" y="7512739"/>
            <a:ext cx="29049555" cy="5094642"/>
          </a:xfrm>
          <a:prstGeom prst="rect">
            <a:avLst/>
          </a:prstGeom>
          <a:noFill/>
        </p:spPr>
        <p:txBody>
          <a:bodyPr wrap="square" rtlCol="0">
            <a:noAutofit/>
          </a:bodyPr>
          <a:lstStyle/>
          <a:p>
            <a:pPr indent="1440180">
              <a:lnSpc>
                <a:spcPct val="120000"/>
              </a:lnSpc>
              <a:spcBef>
                <a:spcPts val="600"/>
              </a:spcBef>
            </a:pPr>
            <a:r>
              <a:rPr lang="zh-CN" altLang="zh-CN" sz="6000" spc="60" dirty="0">
                <a:solidFill>
                  <a:schemeClr val="tx1">
                    <a:lumMod val="75000"/>
                    <a:lumOff val="25000"/>
                  </a:schemeClr>
                </a:solidFill>
                <a:latin typeface="思源黑体 CN Regular" panose="020B0500000000000000" charset="-122"/>
                <a:ea typeface="思源黑体 CN Regular" panose="020B0500000000000000" charset="-122"/>
              </a:rPr>
              <a:t>现场指纹识别是警察破案的重要技术。警察从犯罪现场提取到嫌疑人的指纹，然后将该指纹与指纹库中的指纹进行比对，识别出犯罪嫌疑人身份。传统的现场指纹识别流程是，勘察专家在现场提取指纹，指纹鉴定专家在物证实验室对指纹证据进行拍照，在电脑上人工处理指纹图像，提交自动指纹识别系统进行比对，最后对系统返回的比对结果进行确认。</a:t>
            </a:r>
          </a:p>
          <a:p>
            <a:pPr indent="1440180" fontAlgn="auto">
              <a:lnSpc>
                <a:spcPct val="120000"/>
              </a:lnSpc>
              <a:spcBef>
                <a:spcPts val="600"/>
              </a:spcBef>
              <a:spcAft>
                <a:spcPts val="0"/>
              </a:spcAft>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pic>
        <p:nvPicPr>
          <p:cNvPr id="2" name="图片 1">
            <a:extLst>
              <a:ext uri="{FF2B5EF4-FFF2-40B4-BE49-F238E27FC236}">
                <a16:creationId xmlns:a16="http://schemas.microsoft.com/office/drawing/2014/main" id="{05DE0D28-378D-375C-60AB-51DFA3A2B8C6}"/>
              </a:ext>
            </a:extLst>
          </p:cNvPr>
          <p:cNvPicPr>
            <a:picLocks noChangeAspect="1"/>
          </p:cNvPicPr>
          <p:nvPr/>
        </p:nvPicPr>
        <p:blipFill>
          <a:blip r:embed="rId4"/>
          <a:stretch>
            <a:fillRect/>
          </a:stretch>
        </p:blipFill>
        <p:spPr>
          <a:xfrm>
            <a:off x="18827870" y="16275333"/>
            <a:ext cx="12672864" cy="5987927"/>
          </a:xfrm>
          <a:prstGeom prst="rect">
            <a:avLst/>
          </a:prstGeom>
          <a:noFill/>
          <a:ln>
            <a:noFill/>
          </a:ln>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852edc51-f97f-482e-80f2-4a0bbb370307"/>
  <p:tag name="COMMONDATA" val="eyJoZGlkIjoiZGMyY2ZkOTA0MDE0OWIzNjVlNTViYWNkMjY0Y2ZlZTM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375</Words>
  <Application>Microsoft Office PowerPoint</Application>
  <PresentationFormat>自定义</PresentationFormat>
  <Paragraphs>11</Paragraphs>
  <Slides>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vt:i4>
      </vt:variant>
    </vt:vector>
  </HeadingPairs>
  <TitlesOfParts>
    <vt:vector size="6" baseType="lpstr">
      <vt:lpstr>Wingdings</vt:lpstr>
      <vt:lpstr>思源黑体 CN Regular</vt:lpstr>
      <vt:lpstr>庞门正道标题体</vt:lpstr>
      <vt:lpstr>Arial</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TONG</dc:creator>
  <cp:lastModifiedBy>赫 刘</cp:lastModifiedBy>
  <cp:revision>187</cp:revision>
  <dcterms:created xsi:type="dcterms:W3CDTF">2019-06-19T02:08:00Z</dcterms:created>
  <dcterms:modified xsi:type="dcterms:W3CDTF">2023-12-24T19:00:34Z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7212D74FFE0C440EB492F5C02DF5662A_13</vt:lpwstr>
  </property>
</Properties>
</file>